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  <p:sldMasterId id="2147483771" r:id="rId2"/>
  </p:sldMasterIdLst>
  <p:notesMasterIdLst>
    <p:notesMasterId r:id="rId17"/>
  </p:notesMasterIdLst>
  <p:handoutMasterIdLst>
    <p:handoutMasterId r:id="rId18"/>
  </p:handoutMasterIdLst>
  <p:sldIdLst>
    <p:sldId id="303" r:id="rId3"/>
    <p:sldId id="824" r:id="rId4"/>
    <p:sldId id="825" r:id="rId5"/>
    <p:sldId id="799" r:id="rId6"/>
    <p:sldId id="817" r:id="rId7"/>
    <p:sldId id="818" r:id="rId8"/>
    <p:sldId id="815" r:id="rId9"/>
    <p:sldId id="816" r:id="rId10"/>
    <p:sldId id="822" r:id="rId11"/>
    <p:sldId id="819" r:id="rId12"/>
    <p:sldId id="820" r:id="rId13"/>
    <p:sldId id="826" r:id="rId14"/>
    <p:sldId id="827" r:id="rId15"/>
    <p:sldId id="828" r:id="rId16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" initials="HW" lastIdx="3" clrIdx="1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A6EA8"/>
    <a:srgbClr val="FF3300"/>
    <a:srgbClr val="62A14D"/>
    <a:srgbClr val="000000"/>
    <a:srgbClr val="C6D254"/>
    <a:srgbClr val="B1D254"/>
    <a:srgbClr val="72AF2F"/>
    <a:srgbClr val="5C88D0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22" d="100"/>
          <a:sy n="122" d="100"/>
        </p:scale>
        <p:origin x="1524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commentAuthors" Target="commentAuthor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10/11/2021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10/11/2021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37804476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>
                <a:solidFill>
                  <a:srgbClr val="000000"/>
                </a:solidFill>
              </a:rPr>
              <a:pPr>
                <a:defRPr/>
              </a:pPr>
              <a:t>12</a:t>
            </a:fld>
            <a:endParaRPr lang="en-GB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08899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9470841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1312880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9341257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5735086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>
                <a:solidFill>
                  <a:srgbClr val="000000"/>
                </a:solidFill>
              </a:rPr>
              <a:pPr>
                <a:defRPr/>
              </a:pPr>
              <a:t>5</a:t>
            </a:fld>
            <a:endParaRPr lang="en-GB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20322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>
                <a:solidFill>
                  <a:srgbClr val="000000"/>
                </a:solidFill>
              </a:rPr>
              <a:pPr>
                <a:defRPr/>
              </a:pPr>
              <a:t>6</a:t>
            </a:fld>
            <a:endParaRPr lang="en-GB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2014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2969393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8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906310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>
                <a:solidFill>
                  <a:srgbClr val="000000"/>
                </a:solidFill>
              </a:rPr>
              <a:pPr>
                <a:defRPr/>
              </a:pPr>
              <a:t>9</a:t>
            </a:fld>
            <a:endParaRPr lang="en-GB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11415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10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4816667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77549" y="106218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147E</a:t>
            </a:r>
            <a:endParaRPr lang="de-DE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</a:t>
            </a:r>
            <a:r>
              <a:rPr lang="en-GB" altLang="zh-CN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18–22 </a:t>
            </a:r>
            <a:r>
              <a:rPr lang="en-US" altLang="zh-CN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Oct</a:t>
            </a:r>
            <a:r>
              <a:rPr lang="en-GB" altLang="zh-CN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, 2021</a:t>
            </a:r>
            <a:endParaRPr lang="en-US" altLang="zh-CN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604543" y="324480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kern="120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S2-2107389</a:t>
            </a:r>
            <a:endParaRPr lang="en-GB" altLang="en-US" sz="1400" b="1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solidFill>
                <a:prstClr val="black"/>
              </a:solidFill>
              <a:latin typeface="Arial "/>
            </a:endParaRPr>
          </a:p>
          <a:p>
            <a:r>
              <a:rPr lang="de-DE" sz="1200" b="1" dirty="0">
                <a:solidFill>
                  <a:prstClr val="black"/>
                </a:solidFill>
                <a:latin typeface="Arial "/>
              </a:rPr>
              <a:t>3GPP TSG SA Meeting #91-e</a:t>
            </a:r>
          </a:p>
          <a:p>
            <a:r>
              <a:rPr lang="de-DE" sz="1200" b="1" dirty="0">
                <a:solidFill>
                  <a:prstClr val="black"/>
                </a:solidFill>
                <a:latin typeface="Arial "/>
              </a:rPr>
              <a:t>18 – 29 Mar 2021</a:t>
            </a:r>
            <a:endParaRPr lang="sv-SE" altLang="en-US" sz="1200" b="1" dirty="0">
              <a:solidFill>
                <a:prstClr val="black"/>
              </a:solidFill>
              <a:latin typeface="Arial 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604543" y="324480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solidFill>
                  <a:prstClr val="black"/>
                </a:solidFill>
              </a:rPr>
              <a:t>SP-210052</a:t>
            </a:r>
            <a:endParaRPr lang="en-GB" altLang="en-US" sz="1400" b="1" dirty="0">
              <a:solidFill>
                <a:srgbClr val="EEECE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04553192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37156576"/>
      </p:ext>
    </p:extLst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80685118"/>
      </p:ext>
    </p:extLst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D3894F-37FA-4352-A828-959DE0BB230E}" type="slidenum">
              <a:rPr lang="en-GB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27060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90798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4500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59225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WG2#147E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</a:t>
            </a:r>
            <a:r>
              <a:rPr lang="en-GB" altLang="de-DE" sz="1200" baseline="0" dirty="0">
                <a:solidFill>
                  <a:schemeClr val="bg1"/>
                </a:solidFill>
              </a:rPr>
              <a:t>Electronic </a:t>
            </a:r>
            <a:r>
              <a:rPr lang="en-GB" altLang="de-DE" sz="1200" kern="120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meeting, </a:t>
            </a:r>
            <a:r>
              <a:rPr lang="en-US" altLang="zh-CN" sz="1200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18-22 Oct</a:t>
            </a:r>
            <a:r>
              <a:rPr lang="en-GB" altLang="de-DE" sz="1200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2021</a:t>
            </a: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2021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>
              <a:solidFill>
                <a:prstClr val="black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>
              <a:defRPr/>
            </a:pPr>
            <a:r>
              <a:rPr lang="en-GB" altLang="de-DE" sz="1200" dirty="0">
                <a:solidFill>
                  <a:prstClr val="white"/>
                </a:solidFill>
              </a:rPr>
              <a:t>TSG SA#91-e, </a:t>
            </a:r>
            <a:r>
              <a:rPr lang="en-US" altLang="de-DE" sz="1200" dirty="0">
                <a:solidFill>
                  <a:prstClr val="white"/>
                </a:solidFill>
              </a:rPr>
              <a:t>18 – 29 Mar 2021</a:t>
            </a:r>
            <a:endParaRPr lang="en-GB" altLang="de-DE" sz="1200" dirty="0">
              <a:solidFill>
                <a:prstClr val="white"/>
              </a:solidFill>
            </a:endParaRPr>
          </a:p>
          <a:p>
            <a:pPr>
              <a:defRPr/>
            </a:pPr>
            <a:endParaRPr lang="en-GB" sz="1200" spc="300" dirty="0">
              <a:solidFill>
                <a:prstClr val="white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>
                <a:solidFill>
                  <a:prstClr val="black"/>
                </a:solidFill>
              </a:rPr>
              <a:pPr algn="ctr">
                <a:defRPr/>
              </a:pPr>
              <a:t>‹#›</a:t>
            </a:fld>
            <a:endParaRPr lang="en-GB" altLang="en-US" b="1" dirty="0">
              <a:solidFill>
                <a:prstClr val="black"/>
              </a:solidFill>
            </a:endParaRPr>
          </a:p>
          <a:p>
            <a:pPr>
              <a:defRPr/>
            </a:pPr>
            <a:endParaRPr lang="en-GB" altLang="en-US" dirty="0">
              <a:solidFill>
                <a:prstClr val="black"/>
              </a:solidFill>
            </a:endParaRPr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prstClr val="white"/>
                </a:solidFill>
              </a:rPr>
              <a:t>© 3GPP 2012</a:t>
            </a:r>
            <a:endParaRPr lang="en-GB" altLang="en-US" dirty="0">
              <a:solidFill>
                <a:prstClr val="black"/>
              </a:solidFill>
            </a:endParaRPr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solidFill>
                  <a:prstClr val="black"/>
                </a:solidFill>
              </a:rPr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639479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  <p:sldLayoutId id="2147483775" r:id="rId4"/>
    <p:sldLayoutId id="2147483776" r:id="rId5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2_Arch/Latest_SA2_Specs/Latest_draft_S2_Specs/23548-030.zip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2_Arch/Latest_SA2_Specs/Latest_draft_S2_Specs/23548-110.zip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2_Arch/Latest_SA2_Specs/Latest_draft_S2_Specs/23548-010.zip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2_Arch/Latest_SA2_Specs/Latest_draft_S2_Specs/23548-020.zip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sz="3600" b="1" dirty="0" smtClean="0"/>
              <a:t>eEdge_5GC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GB" sz="1800" b="1" dirty="0">
                <a:latin typeface="Arial" charset="0"/>
              </a:rPr>
              <a:t>Hui Ni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Huawei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eEdge_5GC </a:t>
            </a:r>
            <a:r>
              <a:rPr lang="en-US" altLang="de-DE" sz="2800" b="1" dirty="0" smtClean="0"/>
              <a:t>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SA2#145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719530856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dirty="0" smtClean="0"/>
                        <a:t> </a:t>
                      </a:r>
                      <a:r>
                        <a:rPr lang="en-US" altLang="zh-CN" sz="1400" b="1" dirty="0" smtClean="0"/>
                        <a:t>eEdge_5GC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</a:t>
                      </a:r>
                      <a:endParaRPr lang="en-US" altLang="zh-CN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60%</a:t>
                      </a: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75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</a:t>
                      </a: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2021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SP-201134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07180" y="2261130"/>
            <a:ext cx="8554481" cy="4246795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TS 23.548 v0.3.0 (available </a:t>
            </a:r>
            <a:r>
              <a:rPr lang="de-DE" altLang="de-DE" sz="1400" dirty="0"/>
              <a:t>at </a:t>
            </a:r>
            <a:r>
              <a:rPr lang="en-US" altLang="zh-CN" sz="1400" dirty="0" smtClean="0">
                <a:hlinkClick r:id="rId3"/>
              </a:rPr>
              <a:t>link</a:t>
            </a:r>
            <a:r>
              <a:rPr lang="en-US" altLang="zh-CN" sz="1400" dirty="0" smtClean="0"/>
              <a:t>) is sent to SA #92E for information</a:t>
            </a:r>
            <a:r>
              <a:rPr lang="de-DE" altLang="de-DE" sz="1400" dirty="0" smtClean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38 pCRs for TS 23.548 and 29 CRs for TS 23.501/23.502/23.503 are approved.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LS reply to SA on GSMA 3GPP Edge Computing </a:t>
            </a:r>
            <a:r>
              <a:rPr lang="en-US" altLang="zh-CN" sz="1400" dirty="0" smtClean="0"/>
              <a:t>coordination is sent out</a:t>
            </a:r>
            <a:r>
              <a:rPr lang="de-DE" altLang="de-DE" sz="1400" dirty="0" smtClean="0"/>
              <a:t>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 smtClean="0"/>
              <a:t>Topic 1: (Re-)Discovery </a:t>
            </a:r>
            <a:r>
              <a:rPr lang="en-US" altLang="zh-CN" sz="1600" b="1" dirty="0"/>
              <a:t>of Edge Application </a:t>
            </a:r>
            <a:r>
              <a:rPr lang="en-US" altLang="zh-CN" sz="1600" b="1" dirty="0" smtClean="0"/>
              <a:t>Server</a:t>
            </a:r>
            <a:endParaRPr lang="en-US" altLang="zh-CN" sz="16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The following solutions are updated: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 smtClean="0"/>
              <a:t>For Session breakout case: EAS </a:t>
            </a:r>
            <a:r>
              <a:rPr lang="en-US" altLang="zh-CN" sz="1000" dirty="0"/>
              <a:t>discovery </a:t>
            </a:r>
            <a:r>
              <a:rPr lang="en-US" altLang="zh-CN" sz="1000" dirty="0" smtClean="0"/>
              <a:t>procedure, </a:t>
            </a:r>
            <a:r>
              <a:rPr lang="en-GB" altLang="zh-CN" sz="1000" dirty="0"/>
              <a:t>EAS Re-discovery Procedure at Edge </a:t>
            </a:r>
            <a:r>
              <a:rPr lang="en-GB" altLang="zh-CN" sz="1000" dirty="0" smtClean="0"/>
              <a:t>Relocation, EPS </a:t>
            </a:r>
            <a:r>
              <a:rPr lang="en-GB" altLang="zh-CN" sz="1000" dirty="0"/>
              <a:t>Interworking </a:t>
            </a:r>
            <a:r>
              <a:rPr lang="en-GB" altLang="zh-CN" sz="1000" dirty="0" smtClean="0"/>
              <a:t>Considerations.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zh-CN" sz="1000" dirty="0" smtClean="0"/>
              <a:t>For Distributed anchor case: </a:t>
            </a:r>
            <a:r>
              <a:rPr lang="en-GB" altLang="zh-CN" sz="1000" dirty="0"/>
              <a:t>EAS Re-discovery Procedure at Edge Relocation</a:t>
            </a:r>
            <a:r>
              <a:rPr lang="en-GB" altLang="zh-CN" sz="1000" dirty="0" smtClean="0"/>
              <a:t>, </a:t>
            </a:r>
            <a:r>
              <a:rPr lang="en-GB" altLang="zh-CN" sz="1000" dirty="0"/>
              <a:t>EAS Discovery with Dynamic PSA </a:t>
            </a:r>
            <a:r>
              <a:rPr lang="en-GB" altLang="zh-CN" sz="1000" dirty="0" smtClean="0"/>
              <a:t>Distribution.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zh-CN" sz="1000" dirty="0"/>
              <a:t>AF guidance to </a:t>
            </a:r>
            <a:r>
              <a:rPr lang="en-GB" altLang="zh-CN" sz="1000" dirty="0" smtClean="0"/>
              <a:t>URSP: Support for Service Specific Authorization, Notification to AF on the outcome.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 smtClean="0"/>
              <a:t>Added considerations for split-UE case.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Topic 2: Edge Relocation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The following solutions are updated: </a:t>
            </a:r>
            <a:r>
              <a:rPr lang="en-US" altLang="zh-CN" sz="1400" dirty="0" smtClean="0"/>
              <a:t> </a:t>
            </a:r>
            <a:endParaRPr lang="en-US" altLang="zh-CN" sz="140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 smtClean="0"/>
              <a:t>Target PSA buffering, </a:t>
            </a:r>
            <a:r>
              <a:rPr lang="en-GB" altLang="zh-CN" sz="1000" dirty="0" smtClean="0"/>
              <a:t>Edge </a:t>
            </a:r>
            <a:r>
              <a:rPr lang="en-GB" altLang="zh-CN" sz="1000" dirty="0"/>
              <a:t>Relocation considering User Plane </a:t>
            </a:r>
            <a:r>
              <a:rPr lang="en-GB" altLang="zh-CN" sz="1000" dirty="0" smtClean="0"/>
              <a:t>latency, EAS </a:t>
            </a:r>
            <a:r>
              <a:rPr lang="en-GB" altLang="zh-CN" sz="1000" dirty="0"/>
              <a:t>IP </a:t>
            </a:r>
            <a:r>
              <a:rPr lang="en-GB" altLang="zh-CN" sz="1000" dirty="0" smtClean="0"/>
              <a:t>replacement, AF relocation.</a:t>
            </a:r>
          </a:p>
          <a:p>
            <a:pPr marL="457200" lvl="2" indent="-457200">
              <a:spcBef>
                <a:spcPts val="0"/>
              </a:spcBef>
              <a:spcAft>
                <a:spcPts val="0"/>
              </a:spcAft>
              <a:buBlip>
                <a:blip r:embed="rId4"/>
              </a:buBlip>
            </a:pPr>
            <a:r>
              <a:rPr lang="en-US" altLang="zh-CN" sz="1600" b="1" dirty="0">
                <a:ea typeface="+mn-ea"/>
                <a:cs typeface="+mn-cs"/>
              </a:rPr>
              <a:t>Topic 3: Network Exposure to Edge Application </a:t>
            </a:r>
            <a:r>
              <a:rPr lang="en-US" altLang="zh-CN" sz="1600" b="1" dirty="0" smtClean="0">
                <a:ea typeface="+mn-ea"/>
                <a:cs typeface="+mn-cs"/>
              </a:rPr>
              <a:t>Server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UPF </a:t>
            </a:r>
            <a:r>
              <a:rPr lang="en-US" altLang="zh-CN" sz="1400" dirty="0" smtClean="0"/>
              <a:t>service </a:t>
            </a:r>
            <a:r>
              <a:rPr lang="en-US" altLang="zh-CN" sz="1400" dirty="0"/>
              <a:t>is </a:t>
            </a:r>
            <a:r>
              <a:rPr lang="en-US" altLang="zh-CN" sz="1400" dirty="0" smtClean="0"/>
              <a:t>added. Local </a:t>
            </a:r>
            <a:r>
              <a:rPr lang="en-US" altLang="zh-CN" sz="1400" dirty="0"/>
              <a:t>NEF selection is updated.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Topic </a:t>
            </a:r>
            <a:r>
              <a:rPr lang="en-US" altLang="zh-CN" sz="1600" b="1" dirty="0" smtClean="0"/>
              <a:t>4: </a:t>
            </a:r>
            <a:r>
              <a:rPr lang="en-US" altLang="zh-CN" sz="1600" b="1" dirty="0"/>
              <a:t>Support of 3GPP Application Layer </a:t>
            </a:r>
            <a:r>
              <a:rPr lang="en-US" altLang="zh-CN" sz="1600" b="1" dirty="0" smtClean="0"/>
              <a:t>Architecture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Procedure for ECS </a:t>
            </a:r>
            <a:r>
              <a:rPr lang="en-US" altLang="zh-CN" sz="1400" dirty="0"/>
              <a:t>Address </a:t>
            </a:r>
            <a:r>
              <a:rPr lang="en-US" altLang="zh-CN" sz="1400" dirty="0" smtClean="0"/>
              <a:t>Provisioning is updated. Interworking scenario is addressed.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 smtClean="0"/>
              <a:t>Topic 5: DNAI based (I-)SMF selection</a:t>
            </a:r>
            <a:endParaRPr lang="en-US" altLang="zh-CN" sz="16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SMF/I-SMF selection procedures are updated.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800" b="1" dirty="0"/>
          </a:p>
        </p:txBody>
      </p:sp>
    </p:spTree>
    <p:extLst>
      <p:ext uri="{BB962C8B-B14F-4D97-AF65-F5344CB8AC3E}">
        <p14:creationId xmlns:p14="http://schemas.microsoft.com/office/powerpoint/2010/main" val="119887884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eEdge_5GC status after </a:t>
            </a:r>
            <a:r>
              <a:rPr lang="en-US" altLang="de-DE" sz="2800" b="1" dirty="0" smtClean="0"/>
              <a:t>SA2#145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5019146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b="1" dirty="0">
                <a:ea typeface="+mn-ea"/>
                <a:cs typeface="+mn-cs"/>
              </a:rPr>
              <a:t>RAN impacts and dependencies:</a:t>
            </a:r>
            <a:endParaRPr lang="de-DE" sz="20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None identified</a:t>
            </a:r>
            <a:r>
              <a:rPr lang="en-US" altLang="zh-CN" sz="1600" dirty="0" smtClean="0"/>
              <a:t>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altLang="de-DE" sz="16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2000" b="1" dirty="0" smtClean="0"/>
              <a:t>Contentious </a:t>
            </a:r>
            <a:r>
              <a:rPr lang="de-DE" sz="2000" b="1" dirty="0"/>
              <a:t>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How to handle DNS messages in case UE does not use the network DNS resolver sent by the SMF in EASDF based EAS discovery procedure</a:t>
            </a:r>
            <a:r>
              <a:rPr lang="en-US" altLang="zh-CN" sz="1600" dirty="0" smtClean="0"/>
              <a:t>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600" dirty="0" smtClean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2000" b="1" dirty="0"/>
              <a:t>Focus for the Next Meeting (</a:t>
            </a:r>
            <a:r>
              <a:rPr lang="de-DE" sz="2000" b="1" dirty="0" smtClean="0"/>
              <a:t>SA2#146</a:t>
            </a:r>
            <a:r>
              <a:rPr lang="en-US" altLang="zh-CN" sz="2000" b="1" dirty="0" smtClean="0"/>
              <a:t>e</a:t>
            </a:r>
            <a:r>
              <a:rPr lang="de-DE" sz="2000" b="1" dirty="0"/>
              <a:t>):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Resolve the open issues listed in WI exception.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1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2000" b="1" dirty="0"/>
              <a:t>Overall Plan: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Finalize normative work </a:t>
            </a:r>
            <a:r>
              <a:rPr lang="en-US" altLang="zh-CN" sz="1600" dirty="0" smtClean="0"/>
              <a:t>after SA2 #146E.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Send TS 23.548 to SA#93-e for approval.</a:t>
            </a:r>
            <a:endParaRPr lang="en-US" altLang="zh-CN" sz="1600" dirty="0"/>
          </a:p>
        </p:txBody>
      </p:sp>
    </p:spTree>
    <p:extLst>
      <p:ext uri="{BB962C8B-B14F-4D97-AF65-F5344CB8AC3E}">
        <p14:creationId xmlns:p14="http://schemas.microsoft.com/office/powerpoint/2010/main" val="17058716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9388" y="1376363"/>
          <a:ext cx="8810067" cy="1443038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2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FS_enh</a:t>
                      </a:r>
                      <a:r>
                        <a:rPr lang="en-US" altLang="zh-CN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_EC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5GC</a:t>
                      </a:r>
                      <a:endParaRPr lang="de-DE" altLang="zh-CN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sz="12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SP-200093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200" dirty="0"/>
                        <a:t> </a:t>
                      </a:r>
                      <a:r>
                        <a:rPr lang="en-US" altLang="zh-CN" sz="1200" b="1" dirty="0"/>
                        <a:t>eEdge_5GC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75%</a:t>
                      </a:r>
                      <a:r>
                        <a:rPr lang="en-US" altLang="zh-CN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2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95</a:t>
                      </a: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</a:t>
                      </a:r>
                      <a:r>
                        <a:rPr kumimoji="0" lang="en-US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2021</a:t>
                      </a:r>
                      <a:endParaRPr kumimoji="0" lang="en-US" altLang="zh-CN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SP-201134</a:t>
                      </a:r>
                      <a:endParaRPr kumimoji="0" lang="en-GB" altLang="zh-CN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93443414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3050697"/>
            <a:ext cx="8554480" cy="317738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</a:t>
            </a:r>
            <a:r>
              <a:rPr lang="de-DE" altLang="de-DE" sz="2000" dirty="0" smtClean="0"/>
              <a:t>SA#92-e</a:t>
            </a:r>
            <a:r>
              <a:rPr lang="de-DE" altLang="de-DE" sz="20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TS 23.548 </a:t>
            </a:r>
            <a:r>
              <a:rPr lang="en-US" altLang="zh-CN" sz="1400" dirty="0" smtClean="0"/>
              <a:t>v1.1.0 </a:t>
            </a:r>
            <a:r>
              <a:rPr lang="en-US" altLang="zh-CN" sz="1400" dirty="0"/>
              <a:t>is sent to SA #</a:t>
            </a:r>
            <a:r>
              <a:rPr lang="en-US" altLang="zh-CN" sz="1400" dirty="0" smtClean="0"/>
              <a:t>93-e </a:t>
            </a:r>
            <a:r>
              <a:rPr lang="en-US" altLang="zh-CN" sz="1400" dirty="0"/>
              <a:t>for </a:t>
            </a:r>
            <a:r>
              <a:rPr lang="en-US" altLang="zh-CN" sz="1400" dirty="0" smtClean="0"/>
              <a:t>approva</a:t>
            </a:r>
            <a:r>
              <a:rPr lang="en-US" altLang="zh-CN" sz="1400" dirty="0"/>
              <a:t>l</a:t>
            </a:r>
            <a:r>
              <a:rPr lang="en-US" altLang="zh-CN" sz="1400" dirty="0" smtClean="0"/>
              <a:t>. 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28 </a:t>
            </a:r>
            <a:r>
              <a:rPr lang="en-US" altLang="zh-CN" sz="1400" dirty="0" err="1"/>
              <a:t>pCRs</a:t>
            </a:r>
            <a:r>
              <a:rPr lang="en-US" altLang="zh-CN" sz="1400" dirty="0"/>
              <a:t> for TS 23.548 and </a:t>
            </a:r>
            <a:r>
              <a:rPr lang="en-US" altLang="zh-CN" sz="1400" dirty="0" smtClean="0"/>
              <a:t>21 </a:t>
            </a:r>
            <a:r>
              <a:rPr lang="en-US" altLang="zh-CN" sz="1400" dirty="0"/>
              <a:t>CRs for TS 23.501/23.502/23.503 were approved. </a:t>
            </a:r>
            <a:endParaRPr lang="en-US" altLang="zh-CN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All exceptions were resolved except for a contentious issue listed in the TS cover page.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2000" dirty="0" smtClean="0"/>
              <a:t>RAN </a:t>
            </a:r>
            <a:r>
              <a:rPr lang="en-US" sz="2000" dirty="0"/>
              <a:t>impacts and dependencies:</a:t>
            </a:r>
            <a:endParaRPr lang="de-DE" sz="20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None identified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TS Maintenance.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Resolve the contentious issue based on SA plenary outputs.</a:t>
            </a:r>
          </a:p>
          <a:p>
            <a:pPr lvl="1"/>
            <a:endParaRPr lang="en-US" sz="1400" dirty="0"/>
          </a:p>
        </p:txBody>
      </p:sp>
      <p:sp>
        <p:nvSpPr>
          <p:cNvPr id="6" name="Title 1">
            <a:extLst>
              <a:ext uri="{FF2B5EF4-FFF2-40B4-BE49-F238E27FC236}">
                <a16:creationId xmlns="" xmlns:a16="http://schemas.microsoft.com/office/drawing/2014/main" id="{9DCA2BC4-B078-4670-AE66-CA34B3F0CF4A}"/>
              </a:ext>
            </a:extLst>
          </p:cNvPr>
          <p:cNvSpPr txBox="1">
            <a:spLocks/>
          </p:cNvSpPr>
          <p:nvPr/>
        </p:nvSpPr>
        <p:spPr bwMode="auto">
          <a:xfrm>
            <a:off x="80756" y="180230"/>
            <a:ext cx="7249716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altLang="en-US" b="1" dirty="0"/>
              <a:t>2.4) Rel-17 Study/Work (2/16)</a:t>
            </a:r>
            <a:endParaRPr lang="en-GB" altLang="en-US" b="1" kern="0" dirty="0"/>
          </a:p>
        </p:txBody>
      </p:sp>
    </p:spTree>
    <p:extLst>
      <p:ext uri="{BB962C8B-B14F-4D97-AF65-F5344CB8AC3E}">
        <p14:creationId xmlns:p14="http://schemas.microsoft.com/office/powerpoint/2010/main" val="178363550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eEdge_5GC </a:t>
            </a:r>
            <a:r>
              <a:rPr lang="en-US" altLang="de-DE" sz="2800" b="1" dirty="0" smtClean="0"/>
              <a:t>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SA2#146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dirty="0" smtClean="0"/>
                        <a:t> </a:t>
                      </a:r>
                      <a:r>
                        <a:rPr lang="en-US" altLang="zh-CN" sz="1400" b="1" dirty="0" smtClean="0"/>
                        <a:t>eEdge_5GC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</a:t>
                      </a:r>
                      <a:endParaRPr lang="en-US" altLang="zh-CN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75%</a:t>
                      </a: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95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2021</a:t>
                      </a:r>
                      <a:endParaRPr kumimoji="0" lang="en-US" altLang="zh-CN" sz="14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SP-201134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07180" y="2261130"/>
            <a:ext cx="8757307" cy="4246795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TS 23.548 </a:t>
            </a:r>
            <a:r>
              <a:rPr lang="de-DE" altLang="de-DE" sz="1400" dirty="0" smtClean="0"/>
              <a:t>v1.1.0 </a:t>
            </a:r>
            <a:r>
              <a:rPr lang="de-DE" altLang="de-DE" sz="1400" dirty="0"/>
              <a:t>(available at </a:t>
            </a:r>
            <a:r>
              <a:rPr lang="en-US" altLang="zh-CN" sz="1400" dirty="0">
                <a:hlinkClick r:id="rId3"/>
              </a:rPr>
              <a:t>link</a:t>
            </a:r>
            <a:r>
              <a:rPr lang="en-US" altLang="zh-CN" sz="1400" dirty="0"/>
              <a:t>) is sent to SA #</a:t>
            </a:r>
            <a:r>
              <a:rPr lang="en-US" altLang="zh-CN" sz="1400" dirty="0" smtClean="0"/>
              <a:t>93E </a:t>
            </a:r>
            <a:r>
              <a:rPr lang="en-US" altLang="zh-CN" sz="1400" dirty="0"/>
              <a:t>for </a:t>
            </a:r>
            <a:r>
              <a:rPr lang="en-US" altLang="zh-CN" sz="1400" dirty="0" smtClean="0"/>
              <a:t>approval</a:t>
            </a:r>
            <a:r>
              <a:rPr lang="de-DE" altLang="de-DE" sz="1400" dirty="0" smtClean="0"/>
              <a:t>. </a:t>
            </a:r>
            <a:endParaRPr lang="de-DE" altLang="de-DE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28 </a:t>
            </a:r>
            <a:r>
              <a:rPr lang="de-DE" altLang="de-DE" sz="1400" dirty="0"/>
              <a:t>pCRs for TS 23.548 and </a:t>
            </a:r>
            <a:r>
              <a:rPr lang="de-DE" altLang="de-DE" sz="1400" dirty="0" smtClean="0"/>
              <a:t>21 </a:t>
            </a:r>
            <a:r>
              <a:rPr lang="de-DE" altLang="de-DE" sz="1400" dirty="0"/>
              <a:t>CRs for TS 23.501/23.502/23.503 are approved.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Supporting for SNPN is clarified</a:t>
            </a:r>
            <a:r>
              <a:rPr lang="de-DE" altLang="de-DE" sz="1400" dirty="0" smtClean="0"/>
              <a:t>.</a:t>
            </a:r>
            <a:endParaRPr lang="de-DE" altLang="de-DE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Topic 1: (Re-)Discovery of Edge Application Server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The following solutions are updated: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/>
              <a:t>For Session breakout case: Support of node level EAS deployment info, </a:t>
            </a:r>
            <a:r>
              <a:rPr lang="en-GB" altLang="zh-CN" sz="1000" dirty="0"/>
              <a:t>EASDF registration, Multiple candidate DNAI </a:t>
            </a:r>
            <a:r>
              <a:rPr lang="en-GB" altLang="zh-CN" sz="1000" dirty="0" smtClean="0"/>
              <a:t>issues, </a:t>
            </a:r>
            <a:r>
              <a:rPr lang="en-GB" altLang="zh-CN" sz="1000" dirty="0"/>
              <a:t>EAS (Re-)discovery.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zh-CN" sz="1000" dirty="0"/>
              <a:t>For Distributed anchor case: EAS Re-discovery, Dynamic PSA distribution.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zh-CN" sz="1000" dirty="0"/>
              <a:t>AF guidance to URSP: </a:t>
            </a:r>
            <a:r>
              <a:rPr lang="en-GB" sz="1000" dirty="0"/>
              <a:t>Support of group of UE, Service specific authorization</a:t>
            </a:r>
            <a:r>
              <a:rPr lang="en-GB" altLang="zh-CN" sz="1000" dirty="0"/>
              <a:t>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 smtClean="0"/>
              <a:t>Topic 2: Edge Relocation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The following solutions are updated: 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sz="1000" dirty="0"/>
              <a:t>Simultaneous connectivity at Edge relocation, </a:t>
            </a:r>
            <a:r>
              <a:rPr lang="en-GB" altLang="zh-CN" sz="1000" dirty="0"/>
              <a:t>Edge relocation considering User Plane latency, </a:t>
            </a:r>
            <a:r>
              <a:rPr lang="en-GB" sz="1000" dirty="0"/>
              <a:t>AF triggered EAS relocation, Edge relocation Involving AF change</a:t>
            </a:r>
            <a:endParaRPr lang="en-GB" altLang="zh-CN" sz="1000" dirty="0"/>
          </a:p>
          <a:p>
            <a:pPr marL="457200" lvl="2" indent="-457200">
              <a:spcBef>
                <a:spcPts val="0"/>
              </a:spcBef>
              <a:spcAft>
                <a:spcPts val="0"/>
              </a:spcAft>
              <a:buBlip>
                <a:blip r:embed="rId4"/>
              </a:buBlip>
            </a:pPr>
            <a:r>
              <a:rPr lang="en-US" altLang="zh-CN" sz="1600" b="1" dirty="0"/>
              <a:t>Topic 3: Network Exposure to Edge Application Server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NEF related services and registration are updated.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Topic 4: Support of 3GPP Application Layer Architecture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Several Editor’s notes for support ECS address provisioning are resolved.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Topic 5: DNAI based (I-)SMF selection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I-SMF removal procedure is added.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800" b="1" dirty="0"/>
          </a:p>
        </p:txBody>
      </p:sp>
    </p:spTree>
    <p:extLst>
      <p:ext uri="{BB962C8B-B14F-4D97-AF65-F5344CB8AC3E}">
        <p14:creationId xmlns:p14="http://schemas.microsoft.com/office/powerpoint/2010/main" val="237448419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eEdge_5GC status after </a:t>
            </a:r>
            <a:r>
              <a:rPr lang="en-US" altLang="de-DE" sz="2800" b="1" dirty="0" smtClean="0"/>
              <a:t>SA2#146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5019146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b="1" dirty="0"/>
              <a:t>RAN impacts and dependencies:</a:t>
            </a:r>
            <a:endParaRPr lang="de-DE" sz="20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None identified.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altLang="de-DE" sz="16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20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How to guarantee that the UE uses the DNS setting provided by operator for the subsequent DNS Query.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6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2000" b="1" dirty="0"/>
              <a:t>Focus for the Next Meeting (SA2#146</a:t>
            </a:r>
            <a:r>
              <a:rPr lang="en-US" altLang="zh-CN" sz="2000" b="1" dirty="0"/>
              <a:t>e</a:t>
            </a:r>
            <a:r>
              <a:rPr lang="de-DE" sz="2000" b="1" dirty="0"/>
              <a:t>):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TS Maintenance.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Resolve </a:t>
            </a:r>
            <a:r>
              <a:rPr lang="en-US" altLang="zh-CN" sz="1600" dirty="0"/>
              <a:t>the </a:t>
            </a:r>
            <a:r>
              <a:rPr lang="en-US" altLang="zh-CN" sz="1600" dirty="0" smtClean="0"/>
              <a:t>contentious issue based on SA plenary outputs.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1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2000" b="1" dirty="0"/>
              <a:t>Overall Plan: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TS Maintenance.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Resolve the contentious </a:t>
            </a:r>
            <a:r>
              <a:rPr lang="en-US" altLang="zh-CN" sz="1600" dirty="0" smtClean="0"/>
              <a:t>issue </a:t>
            </a:r>
            <a:r>
              <a:rPr lang="en-US" altLang="zh-CN" sz="1600" dirty="0"/>
              <a:t>based on SA plenary </a:t>
            </a:r>
            <a:r>
              <a:rPr lang="en-US" altLang="zh-CN" sz="1600" dirty="0" smtClean="0"/>
              <a:t>outputs.</a:t>
            </a:r>
            <a:endParaRPr lang="en-US" altLang="zh-CN" sz="1600" dirty="0"/>
          </a:p>
        </p:txBody>
      </p:sp>
    </p:spTree>
    <p:extLst>
      <p:ext uri="{BB962C8B-B14F-4D97-AF65-F5344CB8AC3E}">
        <p14:creationId xmlns:p14="http://schemas.microsoft.com/office/powerpoint/2010/main" val="258308424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eEdge_5GC </a:t>
            </a:r>
            <a:r>
              <a:rPr lang="en-US" altLang="de-DE" sz="2800" b="1" dirty="0" smtClean="0"/>
              <a:t>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SA2#147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554302160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dirty="0" smtClean="0"/>
                        <a:t> </a:t>
                      </a:r>
                      <a:r>
                        <a:rPr lang="en-US" altLang="zh-CN" sz="1400" b="1" dirty="0" smtClean="0"/>
                        <a:t>eEdge_5GC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</a:t>
                      </a:r>
                      <a:endParaRPr lang="en-US" altLang="zh-CN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95%</a:t>
                      </a: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altLang="zh-CN" sz="1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xx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2021</a:t>
                      </a:r>
                      <a:endParaRPr kumimoji="0" lang="en-US" altLang="zh-CN" sz="14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SP-201134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07180" y="2261130"/>
            <a:ext cx="8757307" cy="4246795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xx</a:t>
            </a:r>
            <a:r>
              <a:rPr lang="de-DE" altLang="de-DE" sz="1400" dirty="0" smtClean="0"/>
              <a:t> CRs </a:t>
            </a:r>
            <a:r>
              <a:rPr lang="de-DE" altLang="de-DE" sz="1400" dirty="0"/>
              <a:t>for TS 23.548 and </a:t>
            </a:r>
            <a:r>
              <a:rPr lang="en-US" altLang="zh-CN" sz="1400" dirty="0" smtClean="0"/>
              <a:t>xx</a:t>
            </a:r>
            <a:r>
              <a:rPr lang="de-DE" altLang="de-DE" sz="1400" dirty="0" smtClean="0"/>
              <a:t> </a:t>
            </a:r>
            <a:r>
              <a:rPr lang="de-DE" altLang="de-DE" sz="1400" dirty="0"/>
              <a:t>CRs for TS 23.501/23.502/23.503 are approved.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 smtClean="0"/>
              <a:t>Topic </a:t>
            </a:r>
            <a:r>
              <a:rPr lang="en-US" altLang="zh-CN" sz="1600" b="1" dirty="0"/>
              <a:t>1: (Re-)Discovery of Edge Application Server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GB" altLang="zh-CN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 smtClean="0"/>
              <a:t>Topic 2: Edge Relocation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b="1" dirty="0" smtClean="0"/>
          </a:p>
          <a:p>
            <a:pPr marL="457200" lvl="2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600" b="1" dirty="0" smtClean="0"/>
              <a:t>Topic </a:t>
            </a:r>
            <a:r>
              <a:rPr lang="en-US" altLang="zh-CN" sz="1600" b="1" dirty="0"/>
              <a:t>3: Network Exposure to Edge Application Server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b="1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 smtClean="0"/>
              <a:t>Topic </a:t>
            </a:r>
            <a:r>
              <a:rPr lang="en-US" altLang="zh-CN" sz="1600" b="1" dirty="0"/>
              <a:t>4: Support of 3GPP Application Layer Architecture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Topic 5: DNAI based (I-)SMF selection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800" b="1" dirty="0"/>
          </a:p>
        </p:txBody>
      </p:sp>
      <p:sp>
        <p:nvSpPr>
          <p:cNvPr id="2" name="TextBox 1"/>
          <p:cNvSpPr txBox="1"/>
          <p:nvPr/>
        </p:nvSpPr>
        <p:spPr>
          <a:xfrm rot="20048632">
            <a:off x="1756581" y="3381466"/>
            <a:ext cx="5272057" cy="58477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/>
              <a:t>To be updated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90359924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eEdge_5GC status after </a:t>
            </a:r>
            <a:r>
              <a:rPr lang="en-US" altLang="de-DE" sz="2800" b="1" dirty="0" smtClean="0"/>
              <a:t>SA2#146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5019146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b="1" dirty="0"/>
              <a:t>RAN impacts and dependencies:</a:t>
            </a:r>
            <a:endParaRPr lang="de-DE" sz="20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None identified.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altLang="de-DE" sz="16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20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How to guarantee that the UE uses the DNS setting provided by operator for the subsequent DNS Query.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6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2000" b="1" dirty="0"/>
              <a:t>Focus for the Next Meeting (SA2#146</a:t>
            </a:r>
            <a:r>
              <a:rPr lang="en-US" altLang="zh-CN" sz="2000" b="1" dirty="0"/>
              <a:t>e</a:t>
            </a:r>
            <a:r>
              <a:rPr lang="de-DE" sz="2000" b="1" dirty="0"/>
              <a:t>):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TS Maintenance.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Resolve </a:t>
            </a:r>
            <a:r>
              <a:rPr lang="en-US" altLang="zh-CN" sz="1600" dirty="0"/>
              <a:t>the </a:t>
            </a:r>
            <a:r>
              <a:rPr lang="en-US" altLang="zh-CN" sz="1600" dirty="0" smtClean="0"/>
              <a:t>contentious issue based on SA plenary outputs.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1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2000" b="1" dirty="0"/>
              <a:t>Overall Plan: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TS Maintenance.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Resolve the contentious </a:t>
            </a:r>
            <a:r>
              <a:rPr lang="en-US" altLang="zh-CN" sz="1600" dirty="0" smtClean="0"/>
              <a:t>issue </a:t>
            </a:r>
            <a:r>
              <a:rPr lang="en-US" altLang="zh-CN" sz="1600" dirty="0"/>
              <a:t>based on SA plenary </a:t>
            </a:r>
            <a:r>
              <a:rPr lang="en-US" altLang="zh-CN" sz="1600" dirty="0" smtClean="0"/>
              <a:t>outputs.</a:t>
            </a:r>
            <a:endParaRPr lang="en-US" altLang="zh-CN" sz="1600" dirty="0"/>
          </a:p>
        </p:txBody>
      </p:sp>
      <p:sp>
        <p:nvSpPr>
          <p:cNvPr id="4" name="TextBox 3"/>
          <p:cNvSpPr txBox="1"/>
          <p:nvPr/>
        </p:nvSpPr>
        <p:spPr>
          <a:xfrm rot="20048632">
            <a:off x="1756581" y="3381466"/>
            <a:ext cx="5272057" cy="58477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/>
              <a:t>To be updated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413496480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0609" y="2720083"/>
            <a:ext cx="6827838" cy="1143000"/>
          </a:xfrm>
        </p:spPr>
        <p:txBody>
          <a:bodyPr/>
          <a:lstStyle/>
          <a:p>
            <a:r>
              <a:rPr lang="en-US" altLang="zh-CN" dirty="0"/>
              <a:t>backup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66537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eEdge_5GC </a:t>
            </a:r>
            <a:r>
              <a:rPr lang="en-US" altLang="de-DE" sz="2800" b="1" dirty="0" smtClean="0"/>
              <a:t>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SA2#143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dirty="0" smtClean="0"/>
                        <a:t> </a:t>
                      </a:r>
                      <a:r>
                        <a:rPr lang="en-US" altLang="zh-CN" sz="1400" b="1" dirty="0" smtClean="0"/>
                        <a:t>eEdge_5GC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</a:t>
                      </a:r>
                      <a:endParaRPr lang="en-US" altLang="zh-CN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altLang="zh-CN" sz="1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35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2021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SP-201107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54629" y="2353333"/>
            <a:ext cx="8554481" cy="4361194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First meeting for </a:t>
            </a:r>
            <a:r>
              <a:rPr lang="de-DE" altLang="de-DE" sz="1400" dirty="0" smtClean="0"/>
              <a:t>eEdge_5GC WI. TS 23.548 v0.1.0 </a:t>
            </a:r>
            <a:r>
              <a:rPr lang="de-DE" altLang="de-DE" sz="1400" dirty="0"/>
              <a:t>is available at </a:t>
            </a:r>
            <a:r>
              <a:rPr lang="en-US" altLang="zh-CN" sz="1400" dirty="0">
                <a:hlinkClick r:id="rId3"/>
              </a:rPr>
              <a:t>link</a:t>
            </a:r>
            <a:r>
              <a:rPr lang="de-DE" altLang="de-DE" sz="1400" dirty="0"/>
              <a:t>. </a:t>
            </a:r>
            <a:endParaRPr lang="de-DE" altLang="de-DE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15 pCRs for TS 23.548 (incl. TS skeleton) and 13 CRs for TS 23.501/23.502/23.503 are approved. Most of concluded solutions in study phase are agreed with identified FFS.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2 LS replies are sent out to GSMA and SA6.</a:t>
            </a:r>
            <a:endParaRPr lang="de-DE" altLang="de-DE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 smtClean="0"/>
              <a:t>Topic 1: (Re-)Discovery </a:t>
            </a:r>
            <a:r>
              <a:rPr lang="en-US" altLang="zh-CN" sz="1600" b="1" dirty="0"/>
              <a:t>of Edge Application </a:t>
            </a:r>
            <a:r>
              <a:rPr lang="en-US" altLang="zh-CN" sz="1600" b="1" dirty="0" smtClean="0"/>
              <a:t>Server</a:t>
            </a:r>
            <a:endParaRPr lang="en-US" altLang="zh-CN" sz="16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The following solutions are approved: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 smtClean="0"/>
              <a:t>EAS </a:t>
            </a:r>
            <a:r>
              <a:rPr lang="en-US" altLang="zh-CN" sz="1000" dirty="0"/>
              <a:t>discovery </a:t>
            </a:r>
            <a:r>
              <a:rPr lang="en-US" altLang="zh-CN" sz="1000" dirty="0" smtClean="0"/>
              <a:t>procedures for </a:t>
            </a:r>
            <a:r>
              <a:rPr lang="en-US" altLang="zh-CN" sz="1000" dirty="0"/>
              <a:t>Distributed </a:t>
            </a:r>
            <a:r>
              <a:rPr lang="en-US" altLang="zh-CN" sz="1000" dirty="0" smtClean="0"/>
              <a:t>Anchor and Session breakout; </a:t>
            </a:r>
            <a:r>
              <a:rPr lang="en-US" altLang="zh-CN" sz="1000" dirty="0"/>
              <a:t>EAS re-discovery for Session </a:t>
            </a:r>
            <a:r>
              <a:rPr lang="en-US" altLang="zh-CN" sz="1000" dirty="0" smtClean="0"/>
              <a:t>Breakout; </a:t>
            </a:r>
            <a:r>
              <a:rPr lang="en-GB" altLang="zh-CN" sz="1000" dirty="0" smtClean="0"/>
              <a:t>UE </a:t>
            </a:r>
            <a:r>
              <a:rPr lang="en-GB" altLang="zh-CN" sz="1000" dirty="0"/>
              <a:t>Considerations for EAS rediscovery; Application layer based EAS (</a:t>
            </a:r>
            <a:r>
              <a:rPr lang="en-US" altLang="zh-CN" sz="1000" dirty="0"/>
              <a:t>r</a:t>
            </a:r>
            <a:r>
              <a:rPr lang="en-GB" altLang="zh-CN" sz="1000" dirty="0"/>
              <a:t>e-)direction; </a:t>
            </a:r>
            <a:r>
              <a:rPr lang="en-US" altLang="zh-CN" sz="1000" dirty="0"/>
              <a:t>EAS discovery using 3rd party mechanisms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 smtClean="0"/>
              <a:t>Topic 2: </a:t>
            </a:r>
            <a:r>
              <a:rPr lang="en-US" altLang="zh-CN" sz="1600" b="1" dirty="0"/>
              <a:t>Edge </a:t>
            </a:r>
            <a:r>
              <a:rPr lang="en-US" altLang="zh-CN" sz="1600" b="1" dirty="0" smtClean="0"/>
              <a:t>Relocation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The following solutions are </a:t>
            </a:r>
            <a:r>
              <a:rPr lang="en-US" altLang="zh-CN" sz="1400" dirty="0" smtClean="0"/>
              <a:t>approved: </a:t>
            </a:r>
            <a:endParaRPr lang="en-US" altLang="zh-CN" sz="140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 smtClean="0"/>
              <a:t>Target PSA buffering; </a:t>
            </a:r>
            <a:r>
              <a:rPr lang="en-GB" altLang="zh-CN" sz="1000" dirty="0" smtClean="0"/>
              <a:t>Edge </a:t>
            </a:r>
            <a:r>
              <a:rPr lang="en-GB" altLang="zh-CN" sz="1000" dirty="0"/>
              <a:t>Relocation considering User Plane </a:t>
            </a:r>
            <a:r>
              <a:rPr lang="en-GB" altLang="zh-CN" sz="1000" dirty="0" smtClean="0"/>
              <a:t>latency; EAS </a:t>
            </a:r>
            <a:r>
              <a:rPr lang="en-GB" altLang="zh-CN" sz="1000" dirty="0"/>
              <a:t>IP </a:t>
            </a:r>
            <a:r>
              <a:rPr lang="en-GB" altLang="zh-CN" sz="1000" dirty="0" smtClean="0"/>
              <a:t>replacement.</a:t>
            </a:r>
            <a:endParaRPr lang="en-US" altLang="zh-CN" sz="10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 smtClean="0"/>
              <a:t>Topic 3: </a:t>
            </a:r>
            <a:r>
              <a:rPr lang="en-US" altLang="zh-CN" sz="1600" b="1" dirty="0"/>
              <a:t>Network Exposure to Edge Application </a:t>
            </a:r>
            <a:r>
              <a:rPr lang="en-US" altLang="zh-CN" sz="1600" b="1" dirty="0" smtClean="0"/>
              <a:t>Server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The following solutions are </a:t>
            </a:r>
            <a:r>
              <a:rPr lang="en-US" altLang="zh-CN" sz="1400" dirty="0" smtClean="0"/>
              <a:t>approved: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 smtClean="0"/>
              <a:t>Network </a:t>
            </a:r>
            <a:r>
              <a:rPr lang="en-US" altLang="zh-CN" sz="1000" dirty="0"/>
              <a:t>exposure via local </a:t>
            </a:r>
            <a:r>
              <a:rPr lang="en-US" altLang="zh-CN" sz="1000" dirty="0" smtClean="0"/>
              <a:t>NEF; Parameter </a:t>
            </a:r>
            <a:r>
              <a:rPr lang="en-US" altLang="zh-CN" sz="1000" dirty="0"/>
              <a:t>for local NEF </a:t>
            </a:r>
            <a:r>
              <a:rPr lang="en-US" altLang="zh-CN" sz="1000" dirty="0" smtClean="0"/>
              <a:t>selection;</a:t>
            </a:r>
            <a:endParaRPr lang="en-US" altLang="zh-CN" sz="10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Topic </a:t>
            </a:r>
            <a:r>
              <a:rPr lang="en-US" altLang="zh-CN" sz="1600" b="1" dirty="0" smtClean="0"/>
              <a:t>4: </a:t>
            </a:r>
            <a:r>
              <a:rPr lang="en-US" altLang="zh-CN" sz="1600" b="1" dirty="0"/>
              <a:t>Support of 3GPP Application Layer </a:t>
            </a:r>
            <a:r>
              <a:rPr lang="en-US" altLang="zh-CN" sz="1600" b="1" dirty="0" smtClean="0"/>
              <a:t>Architecture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pCR/CRs for ECS </a:t>
            </a:r>
            <a:r>
              <a:rPr lang="en-US" altLang="zh-CN" sz="1400" dirty="0"/>
              <a:t>Address </a:t>
            </a:r>
            <a:r>
              <a:rPr lang="en-US" altLang="zh-CN" sz="1400" dirty="0" smtClean="0"/>
              <a:t>Provisioning are approved.</a:t>
            </a:r>
            <a:endParaRPr lang="en-US" altLang="zh-CN" sz="1800" b="1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 smtClean="0"/>
              <a:t>Topic 5: DNAI based SMF/I-SMF selection</a:t>
            </a:r>
            <a:endParaRPr lang="en-US" altLang="zh-CN" sz="16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CRs for SMF/I-SMF selections are approved.</a:t>
            </a:r>
            <a:endParaRPr lang="en-US" altLang="zh-CN" sz="1800" b="1" dirty="0"/>
          </a:p>
        </p:txBody>
      </p:sp>
    </p:spTree>
    <p:extLst>
      <p:ext uri="{BB962C8B-B14F-4D97-AF65-F5344CB8AC3E}">
        <p14:creationId xmlns:p14="http://schemas.microsoft.com/office/powerpoint/2010/main" val="398365762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eEdge_5GC status after SA2#143</a:t>
            </a:r>
            <a:r>
              <a:rPr lang="en-US" altLang="zh-CN" sz="2800" b="1" dirty="0"/>
              <a:t>e</a:t>
            </a:r>
            <a:r>
              <a:rPr lang="en-US" altLang="de-DE" sz="2800" b="1" dirty="0" smtClean="0"/>
              <a:t>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1"/>
          </p:nvPr>
        </p:nvSpPr>
        <p:spPr>
          <a:xfrm>
            <a:off x="405791" y="1400784"/>
            <a:ext cx="8554481" cy="4824918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b="1" dirty="0">
                <a:ea typeface="+mn-ea"/>
                <a:cs typeface="+mn-cs"/>
              </a:rPr>
              <a:t>RAN impacts and dependencies:</a:t>
            </a:r>
            <a:endParaRPr lang="de-DE" sz="20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None identified.</a:t>
            </a:r>
            <a:endParaRPr lang="de-DE" altLang="de-DE" sz="1600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6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20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Whether/how to address the issue on “cooperation </a:t>
            </a:r>
            <a:r>
              <a:rPr lang="en-US" altLang="zh-CN" sz="1600" dirty="0"/>
              <a:t>among the applications, the 5GC and the UE to ensure no conflict on selecting the appropriate DNS </a:t>
            </a:r>
            <a:r>
              <a:rPr lang="en-US" altLang="zh-CN" sz="1600" dirty="0" smtClean="0"/>
              <a:t>server”.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6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2000" b="1" dirty="0"/>
              <a:t>Focus for the Next Meeting (</a:t>
            </a:r>
            <a:r>
              <a:rPr lang="de-DE" sz="2000" b="1" dirty="0" smtClean="0"/>
              <a:t>SA2#144</a:t>
            </a:r>
            <a:r>
              <a:rPr lang="en-US" altLang="zh-CN" sz="2000" b="1" dirty="0" smtClean="0"/>
              <a:t>e</a:t>
            </a:r>
            <a:r>
              <a:rPr lang="de-DE" sz="2000" b="1" dirty="0"/>
              <a:t>):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Continue to discuss the postponed solutions.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Resolve the open issues.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1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2000" b="1" dirty="0"/>
              <a:t>Overall Plan: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Achieve 60</a:t>
            </a:r>
            <a:r>
              <a:rPr lang="en-US" altLang="zh-CN" sz="1600" dirty="0"/>
              <a:t>% </a:t>
            </a:r>
            <a:r>
              <a:rPr lang="en-US" altLang="zh-CN" sz="1600" dirty="0" smtClean="0"/>
              <a:t>completion </a:t>
            </a:r>
            <a:r>
              <a:rPr lang="en-US" altLang="zh-CN" sz="1600" dirty="0"/>
              <a:t>after </a:t>
            </a:r>
            <a:r>
              <a:rPr lang="en-US" altLang="zh-CN" sz="1600" dirty="0" smtClean="0"/>
              <a:t>SA2#144e.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600" b="1" dirty="0"/>
          </a:p>
        </p:txBody>
      </p:sp>
    </p:spTree>
    <p:extLst>
      <p:ext uri="{BB962C8B-B14F-4D97-AF65-F5344CB8AC3E}">
        <p14:creationId xmlns:p14="http://schemas.microsoft.com/office/powerpoint/2010/main" val="16460749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eEdge_5GC </a:t>
            </a:r>
            <a:r>
              <a:rPr lang="en-US" altLang="de-DE" sz="2800" b="1" dirty="0" smtClean="0"/>
              <a:t>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SA2#144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58889796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dirty="0" smtClean="0"/>
                        <a:t> </a:t>
                      </a:r>
                      <a:r>
                        <a:rPr lang="en-US" altLang="zh-CN" sz="1400" b="1" dirty="0" smtClean="0"/>
                        <a:t>eEdge_5GC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</a:t>
                      </a:r>
                      <a:endParaRPr lang="en-US" altLang="zh-CN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35%</a:t>
                      </a: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altLang="zh-CN" sz="1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60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2021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SP-201107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54629" y="2353333"/>
            <a:ext cx="8554481" cy="4361194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TS 23.548 v0.2.0 </a:t>
            </a:r>
            <a:r>
              <a:rPr lang="de-DE" altLang="de-DE" sz="1400" dirty="0"/>
              <a:t>is available at </a:t>
            </a:r>
            <a:r>
              <a:rPr lang="en-US" altLang="zh-CN" sz="1400" dirty="0">
                <a:hlinkClick r:id="rId3"/>
              </a:rPr>
              <a:t>link</a:t>
            </a:r>
            <a:r>
              <a:rPr lang="de-DE" altLang="de-DE" sz="1400" dirty="0"/>
              <a:t>. </a:t>
            </a:r>
            <a:endParaRPr lang="de-DE" altLang="de-DE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26 pCRs for TS 23.548 and 14 CRs for TS 23.501/23.502/23.503 are approved.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General aspects for EC in both 23.501 and 23.548 are updated/addressed.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 smtClean="0"/>
              <a:t>Topic 1: (Re-)Discovery </a:t>
            </a:r>
            <a:r>
              <a:rPr lang="en-US" altLang="zh-CN" sz="1600" b="1" dirty="0"/>
              <a:t>of Edge Application </a:t>
            </a:r>
            <a:r>
              <a:rPr lang="en-US" altLang="zh-CN" sz="1600" b="1" dirty="0" smtClean="0"/>
              <a:t>Server</a:t>
            </a:r>
            <a:endParaRPr lang="en-US" altLang="zh-CN" sz="16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pCRs/CRs for the following solutions are approved: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 smtClean="0"/>
              <a:t>New: EASDF discovery and selection, EASDF functional description, EASDF services, EAS deployment information from AF; EAS </a:t>
            </a:r>
            <a:r>
              <a:rPr lang="en-US" altLang="zh-CN" sz="1000" dirty="0"/>
              <a:t>Re-discovery Procedure at Edge Relocation, EAS Discovery with dynamic PSA Distribution(sol#12).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 smtClean="0"/>
              <a:t>Update: EAS discovery procedure for session breakout, EAS rediscovery for session </a:t>
            </a:r>
            <a:r>
              <a:rPr lang="en-US" altLang="zh-CN" sz="1000" dirty="0"/>
              <a:t>breakout, </a:t>
            </a:r>
            <a:r>
              <a:rPr lang="en-US" altLang="zh-CN" sz="1000" dirty="0" smtClean="0"/>
              <a:t>UE </a:t>
            </a:r>
            <a:r>
              <a:rPr lang="en-US" altLang="zh-CN" sz="1000" dirty="0"/>
              <a:t>Considerations for EAS (</a:t>
            </a:r>
            <a:r>
              <a:rPr lang="en-US" altLang="zh-CN" sz="1000" dirty="0" smtClean="0"/>
              <a:t>re)Discovery, </a:t>
            </a:r>
            <a:r>
              <a:rPr lang="en-GB" altLang="zh-CN" sz="1000" dirty="0"/>
              <a:t>AF guidance to PCF determination of proper URSP </a:t>
            </a:r>
            <a:r>
              <a:rPr lang="en-GB" altLang="zh-CN" sz="1000" dirty="0" smtClean="0"/>
              <a:t>rules.</a:t>
            </a:r>
            <a:endParaRPr lang="en-US" altLang="zh-CN" sz="10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Topic 2: Edge Relocation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pCRs/CRs for the following solutions are approved: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 smtClean="0"/>
              <a:t>New: General part for Edge relocation</a:t>
            </a:r>
            <a:r>
              <a:rPr lang="en-GB" altLang="zh-CN" sz="1000" dirty="0" smtClean="0"/>
              <a:t>, </a:t>
            </a:r>
            <a:r>
              <a:rPr lang="en-US" altLang="zh-CN" sz="1000" dirty="0"/>
              <a:t>Edge Relocation with Multiple </a:t>
            </a:r>
            <a:r>
              <a:rPr lang="en-US" altLang="zh-CN" sz="1000" dirty="0" smtClean="0"/>
              <a:t>AFs, </a:t>
            </a:r>
            <a:r>
              <a:rPr lang="en-GB" altLang="zh-CN" sz="1000" dirty="0"/>
              <a:t>EAS Relocation on Simultaneous connectivity over source and target PSA .</a:t>
            </a:r>
            <a:endParaRPr lang="en-US" altLang="zh-CN" sz="100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 smtClean="0"/>
              <a:t>Update: Target PSA buffering, </a:t>
            </a:r>
            <a:r>
              <a:rPr lang="en-GB" altLang="zh-CN" sz="1000" dirty="0" smtClean="0"/>
              <a:t>Edge </a:t>
            </a:r>
            <a:r>
              <a:rPr lang="en-GB" altLang="zh-CN" sz="1000" dirty="0"/>
              <a:t>Relocation considering User Plane </a:t>
            </a:r>
            <a:r>
              <a:rPr lang="en-GB" altLang="zh-CN" sz="1000" dirty="0" smtClean="0"/>
              <a:t>latency, EAS </a:t>
            </a:r>
            <a:r>
              <a:rPr lang="en-GB" altLang="zh-CN" sz="1000" dirty="0"/>
              <a:t>IP </a:t>
            </a:r>
            <a:r>
              <a:rPr lang="en-GB" altLang="zh-CN" sz="1000" dirty="0" smtClean="0"/>
              <a:t>replacement.</a:t>
            </a:r>
          </a:p>
          <a:p>
            <a:pPr marL="457200" lvl="2" indent="-457200">
              <a:spcBef>
                <a:spcPts val="0"/>
              </a:spcBef>
              <a:spcAft>
                <a:spcPts val="0"/>
              </a:spcAft>
              <a:buBlip>
                <a:blip r:embed="rId4"/>
              </a:buBlip>
            </a:pPr>
            <a:r>
              <a:rPr lang="en-US" altLang="zh-CN" sz="1600" b="1" dirty="0">
                <a:ea typeface="+mn-ea"/>
                <a:cs typeface="+mn-cs"/>
              </a:rPr>
              <a:t>Topic 3: Network Exposure to Edge Application </a:t>
            </a:r>
            <a:r>
              <a:rPr lang="en-US" altLang="zh-CN" sz="1600" b="1" dirty="0" smtClean="0">
                <a:ea typeface="+mn-ea"/>
                <a:cs typeface="+mn-cs"/>
              </a:rPr>
              <a:t>Server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pCRs/CRs for the following solutions are approved: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 smtClean="0"/>
              <a:t>Update: </a:t>
            </a:r>
            <a:r>
              <a:rPr lang="en-US" altLang="zh-CN" sz="1000" dirty="0"/>
              <a:t>Network exposure via local </a:t>
            </a:r>
            <a:r>
              <a:rPr lang="en-US" altLang="zh-CN" sz="1000" dirty="0" smtClean="0"/>
              <a:t>NEF, local </a:t>
            </a:r>
            <a:r>
              <a:rPr lang="en-US" altLang="zh-CN" sz="1000" dirty="0"/>
              <a:t>NEF </a:t>
            </a:r>
            <a:r>
              <a:rPr lang="en-US" altLang="zh-CN" sz="1000" dirty="0" smtClean="0"/>
              <a:t>selection.</a:t>
            </a:r>
            <a:endParaRPr lang="en-US" altLang="zh-CN" sz="10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Topic </a:t>
            </a:r>
            <a:r>
              <a:rPr lang="en-US" altLang="zh-CN" sz="1600" b="1" dirty="0" smtClean="0"/>
              <a:t>4: </a:t>
            </a:r>
            <a:r>
              <a:rPr lang="en-US" altLang="zh-CN" sz="1600" b="1" dirty="0"/>
              <a:t>Support of 3GPP Application Layer </a:t>
            </a:r>
            <a:r>
              <a:rPr lang="en-US" altLang="zh-CN" sz="1600" b="1" dirty="0" smtClean="0"/>
              <a:t>Architecture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pCR/CRs for updating ECS </a:t>
            </a:r>
            <a:r>
              <a:rPr lang="en-US" altLang="zh-CN" sz="1400" dirty="0"/>
              <a:t>Address </a:t>
            </a:r>
            <a:r>
              <a:rPr lang="en-US" altLang="zh-CN" sz="1400" dirty="0" smtClean="0"/>
              <a:t>Provisioning are approved.</a:t>
            </a:r>
            <a:endParaRPr lang="en-US" altLang="zh-CN" sz="1800" b="1" dirty="0"/>
          </a:p>
        </p:txBody>
      </p:sp>
    </p:spTree>
    <p:extLst>
      <p:ext uri="{BB962C8B-B14F-4D97-AF65-F5344CB8AC3E}">
        <p14:creationId xmlns:p14="http://schemas.microsoft.com/office/powerpoint/2010/main" val="393998532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eEdge_5GC status after </a:t>
            </a:r>
            <a:r>
              <a:rPr lang="en-US" altLang="de-DE" sz="2800" b="1" dirty="0" smtClean="0"/>
              <a:t>SA2#144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5019146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b="1" dirty="0">
                <a:ea typeface="+mn-ea"/>
                <a:cs typeface="+mn-cs"/>
              </a:rPr>
              <a:t>RAN impacts and dependencies:</a:t>
            </a:r>
            <a:endParaRPr lang="de-DE" sz="20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None identified.</a:t>
            </a:r>
            <a:endParaRPr lang="de-DE" altLang="de-DE" sz="1600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6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20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Issues related to “whether/how to </a:t>
            </a:r>
            <a:r>
              <a:rPr lang="en-GB" altLang="zh-CN" sz="1600" dirty="0" smtClean="0"/>
              <a:t>guarantee </a:t>
            </a:r>
            <a:r>
              <a:rPr lang="en-GB" altLang="zh-CN" sz="1600" dirty="0"/>
              <a:t>that the UE uses the EASDF's IP </a:t>
            </a:r>
            <a:r>
              <a:rPr lang="en-GB" altLang="zh-CN" sz="1600" dirty="0" smtClean="0"/>
              <a:t>address</a:t>
            </a:r>
            <a:r>
              <a:rPr lang="en-US" altLang="zh-CN" sz="1600" dirty="0" smtClean="0"/>
              <a:t>”.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Issue related to “whether specify Local UPF-Local NEF interface”.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de-DE" sz="2000" b="1" dirty="0" smtClean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2000" b="1" dirty="0" smtClean="0"/>
              <a:t>Focus </a:t>
            </a:r>
            <a:r>
              <a:rPr lang="de-DE" sz="2000" b="1" dirty="0"/>
              <a:t>for the Next Meeting (</a:t>
            </a:r>
            <a:r>
              <a:rPr lang="de-DE" sz="2000" b="1" dirty="0" smtClean="0"/>
              <a:t>SA2#145</a:t>
            </a:r>
            <a:r>
              <a:rPr lang="en-US" altLang="zh-CN" sz="2000" b="1" dirty="0" smtClean="0"/>
              <a:t>e</a:t>
            </a:r>
            <a:r>
              <a:rPr lang="de-DE" sz="2000" b="1" dirty="0"/>
              <a:t>):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Continue to discuss the postponed solutions.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Resolve the open issues.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1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2000" b="1" dirty="0"/>
              <a:t>Overall Plan: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Achieve 80</a:t>
            </a:r>
            <a:r>
              <a:rPr lang="en-US" altLang="zh-CN" sz="1600" dirty="0"/>
              <a:t>% </a:t>
            </a:r>
            <a:r>
              <a:rPr lang="en-US" altLang="zh-CN" sz="1600" dirty="0" smtClean="0"/>
              <a:t>completion </a:t>
            </a:r>
            <a:r>
              <a:rPr lang="en-US" altLang="zh-CN" sz="1600" dirty="0"/>
              <a:t>after </a:t>
            </a:r>
            <a:r>
              <a:rPr lang="en-US" altLang="zh-CN" sz="1600" dirty="0" smtClean="0"/>
              <a:t>SA2 #145e.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Send TS 23.548 to SA#92-e for information/approval after SA2 #145e.</a:t>
            </a:r>
            <a:endParaRPr lang="en-US" altLang="zh-CN" sz="16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2000" b="1" dirty="0" smtClean="0"/>
              <a:t>Risk:</a:t>
            </a:r>
            <a:endParaRPr lang="en-US" altLang="zh-CN" sz="20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Depending on the progress on contentious issues, there may be a risk that the TS cannot be ready for approval before SA #92-e.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600" b="1" dirty="0"/>
          </a:p>
        </p:txBody>
      </p:sp>
    </p:spTree>
    <p:extLst>
      <p:ext uri="{BB962C8B-B14F-4D97-AF65-F5344CB8AC3E}">
        <p14:creationId xmlns:p14="http://schemas.microsoft.com/office/powerpoint/2010/main" val="35622730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53257465"/>
              </p:ext>
            </p:extLst>
          </p:nvPr>
        </p:nvGraphicFramePr>
        <p:xfrm>
          <a:off x="179388" y="1376363"/>
          <a:ext cx="8810067" cy="1443038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2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FS_enh</a:t>
                      </a:r>
                      <a:r>
                        <a:rPr lang="en-US" altLang="zh-CN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_EC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5GC</a:t>
                      </a:r>
                      <a:endParaRPr lang="de-DE" altLang="zh-CN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sz="12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SP-200093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200" dirty="0"/>
                        <a:t> </a:t>
                      </a:r>
                      <a:r>
                        <a:rPr lang="en-US" altLang="zh-CN" sz="1200" b="1" dirty="0"/>
                        <a:t>eEdge_5GC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35%</a:t>
                      </a:r>
                      <a:r>
                        <a:rPr lang="en-US" altLang="zh-CN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2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  <a:r>
                        <a:rPr lang="en-US" altLang="zh-CN" sz="12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</a:t>
                      </a:r>
                      <a:r>
                        <a:rPr kumimoji="0" lang="en-US" altLang="zh-CN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2021</a:t>
                      </a:r>
                      <a:endParaRPr lang="en-US" altLang="zh-CN" sz="12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SP-201134</a:t>
                      </a:r>
                      <a:endParaRPr kumimoji="0" lang="en-GB" altLang="zh-CN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93443414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3050697"/>
            <a:ext cx="8554480" cy="317738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</a:t>
            </a:r>
            <a:r>
              <a:rPr lang="de-DE" altLang="de-DE" sz="2000" dirty="0" smtClean="0"/>
              <a:t>SA#91-e</a:t>
            </a:r>
            <a:r>
              <a:rPr lang="de-DE" altLang="de-DE" sz="20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TS 23.548 v0.3.0 is </a:t>
            </a:r>
            <a:r>
              <a:rPr lang="en-US" altLang="zh-CN" sz="1400" dirty="0" smtClean="0"/>
              <a:t>sent </a:t>
            </a:r>
            <a:r>
              <a:rPr lang="en-US" altLang="zh-CN" sz="1400" dirty="0"/>
              <a:t>to SA #</a:t>
            </a:r>
            <a:r>
              <a:rPr lang="en-US" altLang="zh-CN" sz="1400" dirty="0" smtClean="0"/>
              <a:t>92-e </a:t>
            </a:r>
            <a:r>
              <a:rPr lang="en-US" altLang="zh-CN" sz="1400" dirty="0"/>
              <a:t>for information</a:t>
            </a:r>
            <a:r>
              <a:rPr lang="en-US" altLang="zh-CN" sz="1400" dirty="0" smtClean="0"/>
              <a:t>. 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64 </a:t>
            </a:r>
            <a:r>
              <a:rPr lang="en-US" altLang="zh-CN" sz="1400" dirty="0"/>
              <a:t>pCRs for TS 23.548 </a:t>
            </a:r>
            <a:r>
              <a:rPr lang="en-US" altLang="zh-CN" sz="1400" dirty="0" smtClean="0"/>
              <a:t>and 33 </a:t>
            </a:r>
            <a:r>
              <a:rPr lang="en-US" altLang="zh-CN" sz="1400" dirty="0"/>
              <a:t>CRs for TS 23.501/23.502/23.503 </a:t>
            </a:r>
            <a:r>
              <a:rPr lang="en-US" altLang="zh-CN" sz="1400" dirty="0" smtClean="0"/>
              <a:t>were approved. All solutions concluded in study phase were addressed in the TS.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dirty="0" smtClean="0"/>
              <a:t>1 </a:t>
            </a:r>
            <a:r>
              <a:rPr lang="en-US" altLang="zh-CN" sz="1400" dirty="0"/>
              <a:t>LS response </a:t>
            </a:r>
            <a:r>
              <a:rPr lang="en-US" altLang="zh-CN" sz="1400" dirty="0" smtClean="0"/>
              <a:t>was sent </a:t>
            </a:r>
            <a:r>
              <a:rPr lang="en-US" altLang="zh-CN" sz="1400" dirty="0"/>
              <a:t>to </a:t>
            </a:r>
            <a:r>
              <a:rPr lang="en-US" altLang="zh-CN" sz="1400" dirty="0" smtClean="0"/>
              <a:t>SA.</a:t>
            </a:r>
            <a:endParaRPr lang="en-US" altLang="zh-CN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2000" dirty="0"/>
              <a:t>RAN impacts and dependencies:</a:t>
            </a:r>
            <a:endParaRPr lang="de-DE" sz="20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None identified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/>
            <a:r>
              <a:rPr lang="en-US" sz="1400" dirty="0"/>
              <a:t>Finalize normative </a:t>
            </a:r>
            <a:r>
              <a:rPr lang="en-US" sz="1400" dirty="0" smtClean="0"/>
              <a:t>work if WI exception is approved.</a:t>
            </a:r>
            <a:endParaRPr lang="en-US" sz="1400" dirty="0"/>
          </a:p>
        </p:txBody>
      </p:sp>
      <p:sp>
        <p:nvSpPr>
          <p:cNvPr id="6" name="Title 1">
            <a:extLst>
              <a:ext uri="{FF2B5EF4-FFF2-40B4-BE49-F238E27FC236}">
                <a16:creationId xmlns="" xmlns:a16="http://schemas.microsoft.com/office/drawing/2014/main" id="{9DCA2BC4-B078-4670-AE66-CA34B3F0CF4A}"/>
              </a:ext>
            </a:extLst>
          </p:cNvPr>
          <p:cNvSpPr txBox="1">
            <a:spLocks/>
          </p:cNvSpPr>
          <p:nvPr/>
        </p:nvSpPr>
        <p:spPr bwMode="auto">
          <a:xfrm>
            <a:off x="80756" y="180230"/>
            <a:ext cx="7249716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altLang="en-US" b="1" dirty="0"/>
              <a:t>2.4) Rel-17 Study/Work (2/16)</a:t>
            </a:r>
            <a:endParaRPr lang="en-GB" altLang="en-US" b="1" kern="0" dirty="0"/>
          </a:p>
        </p:txBody>
      </p:sp>
    </p:spTree>
    <p:extLst>
      <p:ext uri="{BB962C8B-B14F-4D97-AF65-F5344CB8AC3E}">
        <p14:creationId xmlns:p14="http://schemas.microsoft.com/office/powerpoint/2010/main" val="236338247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11187</TotalTime>
  <Words>1785</Words>
  <Application>Microsoft Office PowerPoint</Application>
  <PresentationFormat>On-screen Show (4:3)</PresentationFormat>
  <Paragraphs>277</Paragraphs>
  <Slides>14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21" baseType="lpstr">
      <vt:lpstr>Arial </vt:lpstr>
      <vt:lpstr>宋体</vt:lpstr>
      <vt:lpstr>Arial</vt:lpstr>
      <vt:lpstr>Calibri</vt:lpstr>
      <vt:lpstr>Times New Roman</vt:lpstr>
      <vt:lpstr>Office Theme</vt:lpstr>
      <vt:lpstr>1_Office Theme</vt:lpstr>
      <vt:lpstr>   eEdge_5GC Status Report</vt:lpstr>
      <vt:lpstr> eEdge_5GC status after SA2#147e (1/2)</vt:lpstr>
      <vt:lpstr> eEdge_5GC status after SA2#146e (2/2)</vt:lpstr>
      <vt:lpstr>backup</vt:lpstr>
      <vt:lpstr> eEdge_5GC status after SA2#143e (1/2)</vt:lpstr>
      <vt:lpstr> eEdge_5GC status after SA2#143e (2/2)</vt:lpstr>
      <vt:lpstr> eEdge_5GC status after SA2#144e (1/2)</vt:lpstr>
      <vt:lpstr> eEdge_5GC status after SA2#144e (2/2)</vt:lpstr>
      <vt:lpstr>PowerPoint Presentation</vt:lpstr>
      <vt:lpstr> eEdge_5GC status after SA2#145e (1/2)</vt:lpstr>
      <vt:lpstr> eEdge_5GC status after SA2#145e (2/2)</vt:lpstr>
      <vt:lpstr>PowerPoint Presentation</vt:lpstr>
      <vt:lpstr> eEdge_5GC status after SA2#146e (1/2)</vt:lpstr>
      <vt:lpstr> eEdge_5GC status after SA2#146e (2/2)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MegaCorrections</cp:lastModifiedBy>
  <cp:revision>1446</cp:revision>
  <dcterms:created xsi:type="dcterms:W3CDTF">2008-08-30T09:32:10Z</dcterms:created>
  <dcterms:modified xsi:type="dcterms:W3CDTF">2021-10-11T09:27:29Z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2020-02-07 13:13:00Z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(3)KeFy9GXxy6iZ+vUcRseZ0LX390m5TIAiuDad9i3DN+EJfGG/nHGKPL2emfMfl2fMemHDxqJ3
N/5PQx1alncxUTzbjFzhK6Ln8YosqB0PzK1VoenAkyLuO+kv/JW5anJMYGpUQG3lZUTbYjok
1l4iGRuw43orl7Pk+ReDSEmea/yyitEv1UnqEFp4L8MjCowSxu68iQdIEPNOm0lu5N5qlUgj
/BMbQpESGKblSZ1Hci</vt:lpwstr>
  </property>
  <property fmtid="{D5CDD505-2E9C-101B-9397-08002B2CF9AE}" pid="9" name="_2015_ms_pID_7253431">
    <vt:lpwstr>KcTVdx47OSCpFdYZc7rIEaYswyPyFdS0lp9t1ixupyVEEOBefkZX0+
tCrZqSiPr5fE/PEetNE0F5tHQX9ZfoNxUKJcT44lJfsrVpULWeQvGIBBXgB6+D71cfgAtPHX
Zt5JxKI/kTI4NW5MJWkoJafPH7rZ9quCIf9jGpJfmlPIN/Vhqx53Lz6KBdrKWm2+PrkzIUFy
UE7mIzF6WEI+inmP8vX6F+kN8VnqCIFilKZq</vt:lpwstr>
  </property>
  <property fmtid="{D5CDD505-2E9C-101B-9397-08002B2CF9AE}" pid="10" name="_2015_ms_pID_7253432">
    <vt:lpwstr>PA==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1630231243</vt:lpwstr>
  </property>
</Properties>
</file>